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60" r:id="rId4"/>
  </p:sldMasterIdLst>
  <p:notesMasterIdLst>
    <p:notesMasterId r:id="rId16"/>
  </p:notesMasterIdLst>
  <p:sldIdLst>
    <p:sldId id="259" r:id="rId5"/>
    <p:sldId id="260" r:id="rId6"/>
    <p:sldId id="261" r:id="rId7"/>
    <p:sldId id="262" r:id="rId8"/>
    <p:sldId id="263" r:id="rId9"/>
    <p:sldId id="264" r:id="rId10"/>
    <p:sldId id="265" r:id="rId11"/>
    <p:sldId id="266" r:id="rId12"/>
    <p:sldId id="269" r:id="rId13"/>
    <p:sldId id="268"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9818" autoAdjust="0"/>
  </p:normalViewPr>
  <p:slideViewPr>
    <p:cSldViewPr snapToGrid="0">
      <p:cViewPr>
        <p:scale>
          <a:sx n="62" d="100"/>
          <a:sy n="62" d="100"/>
        </p:scale>
        <p:origin x="1056" y="-6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B987B-6643-43AA-9B56-509B80CCD0F3}" type="datetimeFigureOut">
              <a:rPr lang="en-US" smtClean="0"/>
              <a:t>10/15/2020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D42F3-CDD5-4B19-B3DB-7C5223465AF0}" type="slidenum">
              <a:rPr lang="en-US" smtClean="0"/>
              <a:t>‹#›</a:t>
            </a:fld>
            <a:endParaRPr lang="en-US" dirty="0"/>
          </a:p>
        </p:txBody>
      </p:sp>
    </p:spTree>
    <p:extLst>
      <p:ext uri="{BB962C8B-B14F-4D97-AF65-F5344CB8AC3E}">
        <p14:creationId xmlns:p14="http://schemas.microsoft.com/office/powerpoint/2010/main" val="481058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According to Maslow,</a:t>
            </a:r>
            <a:r>
              <a:rPr lang="en-GB" sz="1200" kern="1200" baseline="0" dirty="0" smtClean="0">
                <a:solidFill>
                  <a:schemeClr val="tx1"/>
                </a:solidFill>
                <a:effectLst/>
                <a:latin typeface="+mn-lt"/>
                <a:ea typeface="+mn-ea"/>
                <a:cs typeface="+mn-cs"/>
              </a:rPr>
              <a:t> various basic needs predispose people </a:t>
            </a:r>
            <a:r>
              <a:rPr lang="en-GB" sz="1200" kern="1200" dirty="0" smtClean="0">
                <a:solidFill>
                  <a:schemeClr val="tx1"/>
                </a:solidFill>
                <a:effectLst/>
                <a:latin typeface="+mn-lt"/>
                <a:ea typeface="+mn-ea"/>
                <a:cs typeface="+mn-cs"/>
              </a:rPr>
              <a:t>to choose one behaviour over the</a:t>
            </a:r>
            <a:r>
              <a:rPr lang="en-GB" sz="1200" kern="1200" baseline="0" dirty="0" smtClean="0">
                <a:solidFill>
                  <a:schemeClr val="tx1"/>
                </a:solidFill>
                <a:effectLst/>
                <a:latin typeface="+mn-lt"/>
                <a:ea typeface="+mn-ea"/>
                <a:cs typeface="+mn-cs"/>
              </a:rPr>
              <a:t> other.</a:t>
            </a:r>
            <a:r>
              <a:rPr lang="en-GB" sz="1200" kern="1200" dirty="0" smtClean="0">
                <a:solidFill>
                  <a:schemeClr val="tx1"/>
                </a:solidFill>
                <a:effectLst/>
                <a:latin typeface="+mn-lt"/>
                <a:ea typeface="+mn-ea"/>
                <a:cs typeface="+mn-cs"/>
              </a:rPr>
              <a:t> The needs start</a:t>
            </a:r>
            <a:r>
              <a:rPr lang="en-GB" sz="1200" kern="1200" baseline="0" dirty="0" smtClean="0">
                <a:solidFill>
                  <a:schemeClr val="tx1"/>
                </a:solidFill>
                <a:effectLst/>
                <a:latin typeface="+mn-lt"/>
                <a:ea typeface="+mn-ea"/>
                <a:cs typeface="+mn-cs"/>
              </a:rPr>
              <a:t> from the bottom of the hierarchy all the way to the top. He also claimed that p</a:t>
            </a:r>
            <a:r>
              <a:rPr lang="en-GB" dirty="0" smtClean="0">
                <a:latin typeface="Verdana" panose="020B0604030504040204" pitchFamily="34" charset="0"/>
                <a:ea typeface="Verdana" panose="020B0604030504040204" pitchFamily="34" charset="0"/>
                <a:cs typeface="Verdana" panose="020B0604030504040204" pitchFamily="34" charset="0"/>
              </a:rPr>
              <a:t>ursuit of higher level needs is contingent upon lower level needs being met (</a:t>
            </a:r>
            <a:r>
              <a:rPr lang="en-GB" dirty="0" err="1" smtClean="0">
                <a:latin typeface="Verdana" panose="020B0604030504040204" pitchFamily="34" charset="0"/>
                <a:ea typeface="Verdana" panose="020B0604030504040204" pitchFamily="34" charset="0"/>
                <a:cs typeface="Verdana" panose="020B0604030504040204" pitchFamily="34" charset="0"/>
              </a:rPr>
              <a:t>Boeree</a:t>
            </a:r>
            <a:r>
              <a:rPr lang="en-GB" dirty="0" smtClean="0">
                <a:latin typeface="Verdana" panose="020B0604030504040204" pitchFamily="34" charset="0"/>
                <a:ea typeface="Verdana" panose="020B0604030504040204" pitchFamily="34" charset="0"/>
                <a:cs typeface="Verdana" panose="020B0604030504040204" pitchFamily="34" charset="0"/>
              </a:rPr>
              <a:t>, 2006).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2</a:t>
            </a:fld>
            <a:endParaRPr lang="en-US" dirty="0"/>
          </a:p>
        </p:txBody>
      </p:sp>
    </p:spTree>
    <p:extLst>
      <p:ext uri="{BB962C8B-B14F-4D97-AF65-F5344CB8AC3E}">
        <p14:creationId xmlns:p14="http://schemas.microsoft.com/office/powerpoint/2010/main" val="682242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Beginning their career, people have fundamental basic physiological needs;</a:t>
            </a:r>
            <a:r>
              <a:rPr lang="en-GB" baseline="0" dirty="0" smtClean="0"/>
              <a:t> the </a:t>
            </a:r>
            <a:r>
              <a:rPr lang="en-GB" dirty="0" smtClean="0"/>
              <a:t>need for clothing, shelter, food, rent and bills, among</a:t>
            </a:r>
            <a:r>
              <a:rPr lang="en-GB" baseline="0" dirty="0" smtClean="0"/>
              <a:t> other</a:t>
            </a:r>
            <a:r>
              <a:rPr lang="en-GB" dirty="0" smtClean="0"/>
              <a:t> overheads. For</a:t>
            </a:r>
            <a:r>
              <a:rPr lang="en-GB" baseline="0" dirty="0" smtClean="0"/>
              <a:t> these needs to be met,</a:t>
            </a:r>
            <a:r>
              <a:rPr lang="en-GB" dirty="0" smtClean="0"/>
              <a:t> employers need to focus on paying and setting up systems so that workers can be rewarded financially. People</a:t>
            </a:r>
            <a:r>
              <a:rPr lang="en-GB" baseline="0" dirty="0" smtClean="0"/>
              <a:t> get employed for them to </a:t>
            </a:r>
            <a:r>
              <a:rPr lang="en-GB" dirty="0" smtClean="0"/>
              <a:t>be able to meet their basic</a:t>
            </a:r>
            <a:r>
              <a:rPr lang="en-GB" baseline="0" dirty="0" smtClean="0"/>
              <a:t> needs. </a:t>
            </a:r>
            <a:r>
              <a:rPr lang="en-GB" sz="1200" kern="1200" dirty="0" smtClean="0">
                <a:solidFill>
                  <a:schemeClr val="tx1"/>
                </a:solidFill>
                <a:effectLst/>
                <a:latin typeface="+mn-lt"/>
                <a:ea typeface="+mn-ea"/>
                <a:cs typeface="+mn-cs"/>
              </a:rPr>
              <a:t>Maslow said that once employees feel like their basic needs are met</a:t>
            </a:r>
            <a:r>
              <a:rPr lang="en-GB" sz="1200" kern="1200" baseline="0" dirty="0" smtClean="0">
                <a:solidFill>
                  <a:schemeClr val="tx1"/>
                </a:solidFill>
                <a:effectLst/>
                <a:latin typeface="+mn-lt"/>
                <a:ea typeface="+mn-ea"/>
                <a:cs typeface="+mn-cs"/>
              </a:rPr>
              <a:t> or rather </a:t>
            </a:r>
            <a:r>
              <a:rPr lang="en-GB" sz="1200" kern="1200" dirty="0" smtClean="0">
                <a:solidFill>
                  <a:schemeClr val="tx1"/>
                </a:solidFill>
                <a:effectLst/>
                <a:latin typeface="+mn-lt"/>
                <a:ea typeface="+mn-ea"/>
                <a:cs typeface="+mn-cs"/>
              </a:rPr>
              <a:t>like they are earning through their jobs and they are taking account of their physiological needs, this need stops acting as a source of motivation and workers cast their glance up to the next level in</a:t>
            </a:r>
            <a:r>
              <a:rPr lang="en-GB" sz="1200" kern="1200" baseline="0" dirty="0" smtClean="0">
                <a:solidFill>
                  <a:schemeClr val="tx1"/>
                </a:solidFill>
                <a:effectLst/>
                <a:latin typeface="+mn-lt"/>
                <a:ea typeface="+mn-ea"/>
                <a:cs typeface="+mn-cs"/>
              </a:rPr>
              <a:t> the</a:t>
            </a:r>
            <a:r>
              <a:rPr lang="en-GB" sz="1200" kern="1200" dirty="0" smtClean="0">
                <a:solidFill>
                  <a:schemeClr val="tx1"/>
                </a:solidFill>
                <a:effectLst/>
                <a:latin typeface="+mn-lt"/>
                <a:ea typeface="+mn-ea"/>
                <a:cs typeface="+mn-cs"/>
              </a:rPr>
              <a:t> hierarchy (</a:t>
            </a:r>
            <a:r>
              <a:rPr lang="en-GB" dirty="0" err="1" smtClean="0">
                <a:latin typeface="Verdana" panose="020B0604030504040204" pitchFamily="34" charset="0"/>
                <a:ea typeface="Verdana" panose="020B0604030504040204" pitchFamily="34" charset="0"/>
                <a:cs typeface="Verdana" panose="020B0604030504040204" pitchFamily="34" charset="0"/>
              </a:rPr>
              <a:t>Boeree</a:t>
            </a:r>
            <a:r>
              <a:rPr lang="en-GB" dirty="0" smtClean="0">
                <a:latin typeface="Verdana" panose="020B0604030504040204" pitchFamily="34" charset="0"/>
                <a:ea typeface="Verdana" panose="020B0604030504040204" pitchFamily="34" charset="0"/>
                <a:cs typeface="Verdana" panose="020B0604030504040204" pitchFamily="34" charset="0"/>
              </a:rPr>
              <a:t>, 2006)</a:t>
            </a:r>
            <a:r>
              <a:rPr lang="en-GB" sz="1200" kern="1200" dirty="0" smtClean="0">
                <a:solidFill>
                  <a:schemeClr val="tx1"/>
                </a:solidFill>
                <a:effectLst/>
                <a:latin typeface="+mn-lt"/>
                <a:ea typeface="+mn-ea"/>
                <a:cs typeface="+mn-cs"/>
              </a:rPr>
              <a:t>. They start looking for other aspects to be included in their jobs.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3</a:t>
            </a:fld>
            <a:endParaRPr lang="en-US" dirty="0"/>
          </a:p>
        </p:txBody>
      </p:sp>
    </p:spTree>
    <p:extLst>
      <p:ext uri="{BB962C8B-B14F-4D97-AF65-F5344CB8AC3E}">
        <p14:creationId xmlns:p14="http://schemas.microsoft.com/office/powerpoint/2010/main" val="600903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Employees need to feel safe and secure in their jobs</a:t>
            </a:r>
            <a:r>
              <a:rPr lang="en-GB" baseline="0" dirty="0" smtClean="0"/>
              <a:t>. That could be in terms of health, safety of the working environment and it can also be through how they feel about the security of the job whether they are on a permanent or fixed contract, whether they have a pension that is going to see them through into retirement. To meet these needs, employers need to provide things like health benefits, pension programs, and ensure there are policies guaranteeing employee’s safety in the working environment. When these needs are met, Maslow argues that employees will still not be satisfied as they will glance further to the next level of the needs hierarchy. </a:t>
            </a:r>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4</a:t>
            </a:fld>
            <a:endParaRPr lang="en-US" dirty="0"/>
          </a:p>
        </p:txBody>
      </p:sp>
    </p:spTree>
    <p:extLst>
      <p:ext uri="{BB962C8B-B14F-4D97-AF65-F5344CB8AC3E}">
        <p14:creationId xmlns:p14="http://schemas.microsoft.com/office/powerpoint/2010/main" val="3842346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Once</a:t>
            </a:r>
            <a:r>
              <a:rPr lang="en-GB" baseline="0" dirty="0" smtClean="0"/>
              <a:t> employees </a:t>
            </a:r>
            <a:r>
              <a:rPr lang="en-GB" dirty="0" smtClean="0"/>
              <a:t>reach a certain stage in their careers</a:t>
            </a:r>
            <a:r>
              <a:rPr lang="en-GB" baseline="0" dirty="0" smtClean="0"/>
              <a:t> they start looking for social needs. It’s </a:t>
            </a:r>
            <a:r>
              <a:rPr lang="en-GB" dirty="0" smtClean="0"/>
              <a:t>these needs that take over as their primary motivator. They</a:t>
            </a:r>
            <a:r>
              <a:rPr lang="en-GB" baseline="0" dirty="0" smtClean="0"/>
              <a:t> start looking for </a:t>
            </a:r>
            <a:r>
              <a:rPr lang="en-GB" sz="1200" kern="1200" dirty="0" smtClean="0">
                <a:solidFill>
                  <a:schemeClr val="tx1"/>
                </a:solidFill>
                <a:effectLst/>
                <a:latin typeface="+mn-lt"/>
                <a:ea typeface="+mn-ea"/>
                <a:cs typeface="+mn-cs"/>
              </a:rPr>
              <a:t>social opportunities through their job, team working, collaboration, for a group ethos</a:t>
            </a:r>
            <a:r>
              <a:rPr lang="en-GB" sz="1200" kern="1200" baseline="0" dirty="0" smtClean="0">
                <a:solidFill>
                  <a:schemeClr val="tx1"/>
                </a:solidFill>
                <a:effectLst/>
                <a:latin typeface="+mn-lt"/>
                <a:ea typeface="+mn-ea"/>
                <a:cs typeface="+mn-cs"/>
              </a:rPr>
              <a:t> and satisfaction that comes from working in </a:t>
            </a:r>
            <a:r>
              <a:rPr lang="en-GB" sz="1200" kern="1200" dirty="0" smtClean="0">
                <a:solidFill>
                  <a:schemeClr val="tx1"/>
                </a:solidFill>
                <a:effectLst/>
                <a:latin typeface="+mn-lt"/>
                <a:ea typeface="+mn-ea"/>
                <a:cs typeface="+mn-cs"/>
              </a:rPr>
              <a:t>a place they</a:t>
            </a:r>
            <a:r>
              <a:rPr lang="en-GB" sz="1200" kern="1200" baseline="0" dirty="0" smtClean="0">
                <a:solidFill>
                  <a:schemeClr val="tx1"/>
                </a:solidFill>
                <a:effectLst/>
                <a:latin typeface="+mn-lt"/>
                <a:ea typeface="+mn-ea"/>
                <a:cs typeface="+mn-cs"/>
              </a:rPr>
              <a:t> are allowed to</a:t>
            </a:r>
            <a:r>
              <a:rPr lang="en-GB" sz="1200" kern="1200" dirty="0" smtClean="0">
                <a:solidFill>
                  <a:schemeClr val="tx1"/>
                </a:solidFill>
                <a:effectLst/>
                <a:latin typeface="+mn-lt"/>
                <a:ea typeface="+mn-ea"/>
                <a:cs typeface="+mn-cs"/>
              </a:rPr>
              <a:t> socialize</a:t>
            </a:r>
            <a:r>
              <a:rPr lang="en-GB" sz="1200" kern="1200" baseline="0" dirty="0" smtClean="0">
                <a:solidFill>
                  <a:schemeClr val="tx1"/>
                </a:solidFill>
                <a:effectLst/>
                <a:latin typeface="+mn-lt"/>
                <a:ea typeface="+mn-ea"/>
                <a:cs typeface="+mn-cs"/>
              </a:rPr>
              <a:t> or even being </a:t>
            </a:r>
            <a:r>
              <a:rPr lang="en-GB" sz="1200" kern="1200" dirty="0" smtClean="0">
                <a:solidFill>
                  <a:schemeClr val="tx1"/>
                </a:solidFill>
                <a:effectLst/>
                <a:latin typeface="+mn-lt"/>
                <a:ea typeface="+mn-ea"/>
                <a:cs typeface="+mn-cs"/>
              </a:rPr>
              <a:t>involved in a greater organization. To meet this need, employers need to encourage</a:t>
            </a:r>
            <a:r>
              <a:rPr lang="en-GB" sz="1200" kern="1200" baseline="0" dirty="0" smtClean="0">
                <a:solidFill>
                  <a:schemeClr val="tx1"/>
                </a:solidFill>
                <a:effectLst/>
                <a:latin typeface="+mn-lt"/>
                <a:ea typeface="+mn-ea"/>
                <a:cs typeface="+mn-cs"/>
              </a:rPr>
              <a:t> team work, collaboration, formation of group ethos, as well as creating a conducive working environment for all their employees. Once employees </a:t>
            </a:r>
            <a:r>
              <a:rPr lang="en-GB" sz="1200" dirty="0" smtClean="0">
                <a:latin typeface="Verdana" panose="020B0604030504040204" pitchFamily="34" charset="0"/>
                <a:ea typeface="Verdana" panose="020B0604030504040204" pitchFamily="34" charset="0"/>
                <a:cs typeface="Verdana" panose="020B0604030504040204" pitchFamily="34" charset="0"/>
              </a:rPr>
              <a:t>get these things, Maslow said they</a:t>
            </a:r>
            <a:r>
              <a:rPr lang="en-GB" sz="1200" baseline="0" dirty="0" smtClean="0">
                <a:latin typeface="Verdana" panose="020B0604030504040204" pitchFamily="34" charset="0"/>
                <a:ea typeface="Verdana" panose="020B0604030504040204" pitchFamily="34" charset="0"/>
                <a:cs typeface="Verdana" panose="020B0604030504040204" pitchFamily="34" charset="0"/>
              </a:rPr>
              <a:t> definitely</a:t>
            </a:r>
            <a:r>
              <a:rPr lang="en-GB" sz="1200" dirty="0" smtClean="0">
                <a:latin typeface="Verdana" panose="020B0604030504040204" pitchFamily="34" charset="0"/>
                <a:ea typeface="Verdana" panose="020B0604030504040204" pitchFamily="34" charset="0"/>
                <a:cs typeface="Verdana" panose="020B0604030504040204" pitchFamily="34" charset="0"/>
              </a:rPr>
              <a:t> start looking at the penultimate stage</a:t>
            </a:r>
            <a:r>
              <a:rPr lang="en-GB" sz="1200" baseline="0" dirty="0" smtClean="0">
                <a:latin typeface="Verdana" panose="020B0604030504040204" pitchFamily="34" charset="0"/>
                <a:ea typeface="Verdana" panose="020B0604030504040204" pitchFamily="34" charset="0"/>
                <a:cs typeface="Verdana" panose="020B0604030504040204" pitchFamily="34" charset="0"/>
              </a:rPr>
              <a:t> of his hierarchy as a source of their motivation. He described this as people’s esteemed needs. </a:t>
            </a:r>
            <a:endParaRPr lang="en-GB" sz="1200" dirty="0" smtClean="0">
              <a:latin typeface="Verdana" panose="020B0604030504040204" pitchFamily="34" charset="0"/>
              <a:ea typeface="Verdana" panose="020B0604030504040204" pitchFamily="34" charset="0"/>
              <a:cs typeface="Verdana" panose="020B060403050404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5</a:t>
            </a:fld>
            <a:endParaRPr lang="en-US" dirty="0"/>
          </a:p>
        </p:txBody>
      </p:sp>
    </p:spTree>
    <p:extLst>
      <p:ext uri="{BB962C8B-B14F-4D97-AF65-F5344CB8AC3E}">
        <p14:creationId xmlns:p14="http://schemas.microsoft.com/office/powerpoint/2010/main" val="863828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weaving</a:t>
            </a:r>
            <a:r>
              <a:rPr lang="en-GB" baseline="0" dirty="0" smtClean="0"/>
              <a:t> esteem needs into their structures, employers need to understand that some employees will go up to the fourth level of Maslow’s hierarchy and when they do that it will be difficult to be motivated by social needs. They will start looking for things that will keep them more motivated towards the highest states of their career pathways. Therefore, to meet this need, employers need to consider making available more rewards, promotions, and career progressions for high performers. Also, they should focus more on helping those who feel that their efforts are not recognized for some reasons. For example, they can encourage them to attend more trainings and even offer career progression programs. This way, they would feel part of the organization and as a result will try their best to improve their performance. </a:t>
            </a:r>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6</a:t>
            </a:fld>
            <a:endParaRPr lang="en-US" dirty="0"/>
          </a:p>
        </p:txBody>
      </p:sp>
    </p:spTree>
    <p:extLst>
      <p:ext uri="{BB962C8B-B14F-4D97-AF65-F5344CB8AC3E}">
        <p14:creationId xmlns:p14="http://schemas.microsoft.com/office/powerpoint/2010/main" val="2568199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Even after going</a:t>
            </a:r>
            <a:r>
              <a:rPr lang="en-GB" baseline="0" dirty="0" smtClean="0"/>
              <a:t> up to the fourth level of the hierarchy, some e</a:t>
            </a:r>
            <a:r>
              <a:rPr lang="en-GB" dirty="0" smtClean="0"/>
              <a:t>mployees</a:t>
            </a:r>
            <a:r>
              <a:rPr lang="en-GB" baseline="0" dirty="0" smtClean="0"/>
              <a:t> will not be satisfied; they will continue to look for that extra challenge or something that will make them feel like they have maximized their career full potential. To help such employees, Employers need to offer promotion opportunities for those who has tried their best to be the best performers. For example, a sales person who has achieved several milestones over the last 20 years would hate to continue doing the same thing he has been and, therefore look for something challenging. Employers should identify such an employee and perhaps promote him, for example, to a Sales Manager or create an environment that helps the employee self-actualize what he really wants to do next in his career.  </a:t>
            </a:r>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7</a:t>
            </a:fld>
            <a:endParaRPr lang="en-US" dirty="0"/>
          </a:p>
        </p:txBody>
      </p:sp>
    </p:spTree>
    <p:extLst>
      <p:ext uri="{BB962C8B-B14F-4D97-AF65-F5344CB8AC3E}">
        <p14:creationId xmlns:p14="http://schemas.microsoft.com/office/powerpoint/2010/main" val="1077168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8</a:t>
            </a:fld>
            <a:endParaRPr lang="en-US" dirty="0"/>
          </a:p>
        </p:txBody>
      </p:sp>
    </p:spTree>
    <p:extLst>
      <p:ext uri="{BB962C8B-B14F-4D97-AF65-F5344CB8AC3E}">
        <p14:creationId xmlns:p14="http://schemas.microsoft.com/office/powerpoint/2010/main" val="2203643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Verdana" panose="020B0604030504040204" pitchFamily="34" charset="0"/>
                <a:ea typeface="Verdana" panose="020B0604030504040204" pitchFamily="34" charset="0"/>
                <a:cs typeface="Verdana" panose="020B0604030504040204" pitchFamily="34" charset="0"/>
              </a:rPr>
              <a:t>Fulfilment of each level of Maslow’s hierarchy of needs is critical to development of personality. Individuals who have reached the highest level tend</a:t>
            </a:r>
            <a:r>
              <a:rPr lang="en-GB" sz="1200" baseline="0" dirty="0" smtClean="0">
                <a:latin typeface="Verdana" panose="020B0604030504040204" pitchFamily="34" charset="0"/>
                <a:ea typeface="Verdana" panose="020B0604030504040204" pitchFamily="34" charset="0"/>
                <a:cs typeface="Verdana" panose="020B0604030504040204" pitchFamily="34" charset="0"/>
              </a:rPr>
              <a:t> to </a:t>
            </a:r>
            <a:r>
              <a:rPr lang="en-GB" sz="1200" b="0" i="0" kern="1200" dirty="0" smtClean="0">
                <a:solidFill>
                  <a:schemeClr val="tx1"/>
                </a:solidFill>
                <a:effectLst/>
                <a:latin typeface="+mn-lt"/>
                <a:ea typeface="+mn-ea"/>
                <a:cs typeface="+mn-cs"/>
              </a:rPr>
              <a:t>actively engaged in activities that bring about</a:t>
            </a:r>
            <a:r>
              <a:rPr lang="en-GB" sz="1200" b="0" i="0" kern="1200" baseline="0" dirty="0" smtClean="0">
                <a:solidFill>
                  <a:schemeClr val="tx1"/>
                </a:solidFill>
                <a:effectLst/>
                <a:latin typeface="+mn-lt"/>
                <a:ea typeface="+mn-ea"/>
                <a:cs typeface="+mn-cs"/>
              </a:rPr>
              <a:t> feelings of </a:t>
            </a:r>
            <a:r>
              <a:rPr lang="en-GB" sz="1200" b="0" i="0" kern="1200" dirty="0" smtClean="0">
                <a:solidFill>
                  <a:schemeClr val="tx1"/>
                </a:solidFill>
                <a:effectLst/>
                <a:latin typeface="+mn-lt"/>
                <a:ea typeface="+mn-ea"/>
                <a:cs typeface="+mn-cs"/>
              </a:rPr>
              <a:t>meaningfulness in their life. They</a:t>
            </a:r>
            <a:r>
              <a:rPr lang="en-GB" sz="1200" b="0" i="0" kern="1200" baseline="0" dirty="0" smtClean="0">
                <a:solidFill>
                  <a:schemeClr val="tx1"/>
                </a:solidFill>
                <a:effectLst/>
                <a:latin typeface="+mn-lt"/>
                <a:ea typeface="+mn-ea"/>
                <a:cs typeface="+mn-cs"/>
              </a:rPr>
              <a:t> not only know how to problem-solve, but also live a fulfilled life while they enjoy a great sense of self-awareness.</a:t>
            </a:r>
            <a:endParaRPr lang="en-GB" sz="1200" dirty="0" smtClean="0">
              <a:latin typeface="Verdana" panose="020B0604030504040204" pitchFamily="34" charset="0"/>
              <a:ea typeface="Verdana" panose="020B0604030504040204" pitchFamily="34" charset="0"/>
              <a:cs typeface="Verdana" panose="020B0604030504040204" pitchFamily="34" charset="0"/>
            </a:endParaRPr>
          </a:p>
          <a:p>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9</a:t>
            </a:fld>
            <a:endParaRPr lang="en-US" dirty="0"/>
          </a:p>
        </p:txBody>
      </p:sp>
    </p:spTree>
    <p:extLst>
      <p:ext uri="{BB962C8B-B14F-4D97-AF65-F5344CB8AC3E}">
        <p14:creationId xmlns:p14="http://schemas.microsoft.com/office/powerpoint/2010/main" val="4014452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C0D42F3-CDD5-4B19-B3DB-7C5223465AF0}" type="slidenum">
              <a:rPr lang="en-US" smtClean="0"/>
              <a:t>10</a:t>
            </a:fld>
            <a:endParaRPr lang="en-US" dirty="0"/>
          </a:p>
        </p:txBody>
      </p:sp>
    </p:spTree>
    <p:extLst>
      <p:ext uri="{BB962C8B-B14F-4D97-AF65-F5344CB8AC3E}">
        <p14:creationId xmlns:p14="http://schemas.microsoft.com/office/powerpoint/2010/main" val="4208499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D2A0E51-FAA2-469F-9FF5-DEC25AC1473E}" type="datetime1">
              <a:rPr lang="en-US" smtClean="0"/>
              <a:t>10/18/2020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566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2028F6-E1C9-42E4-AF65-89EACCED10F2}" type="datetime1">
              <a:rPr lang="en-US" smtClean="0"/>
              <a:t>10/18/2020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0178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008BD5-0687-41B4-877D-BA97B773C678}" type="datetime1">
              <a:rPr lang="en-US" smtClean="0"/>
              <a:t>10/18/2020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7131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F0F9A19-65D6-4CE3-94D0-D7ABB116E712}" type="datetime1">
              <a:rPr lang="en-US" smtClean="0"/>
              <a:t>10/18/2020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3295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1922F9-2376-4B37-84A0-D1E69A317D49}" type="datetime1">
              <a:rPr lang="en-US" smtClean="0"/>
              <a:t>10/18/2020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7608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425E426-9306-4495-8625-625940363D8E}" type="datetime1">
              <a:rPr lang="en-US" smtClean="0"/>
              <a:t>10/18/2020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25533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0CA9ED-1E25-4814-95F8-284C48493D78}" type="datetime1">
              <a:rPr lang="en-US" smtClean="0"/>
              <a:t>10/18/2020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4421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05C02A-8F10-4471-9287-BD253537E972}" type="datetime1">
              <a:rPr lang="en-US" smtClean="0"/>
              <a:t>10/18/2020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311957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7574E43-7D6E-4B75-9AD1-04E51F965733}" type="datetime1">
              <a:rPr lang="en-US" smtClean="0"/>
              <a:t>10/18/2020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7758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6A9B73-857F-4175-BC9A-5B2FF68E8A23}" type="datetime1">
              <a:rPr lang="en-US" smtClean="0"/>
              <a:t>10/18/2020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697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12408A-CCB3-4E06-B9AD-F6FF4276C09D}" type="datetime1">
              <a:rPr lang="en-US" smtClean="0"/>
              <a:t>10/18/2020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7207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37BBC6A-EF90-4AE3-A0B7-514C92C0C72B}" type="datetime1">
              <a:rPr lang="en-US" smtClean="0"/>
              <a:t>10/18/2020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31270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3C9CC-F0AD-4F56-9B0F-18ED29C3B4C9}"/>
              </a:ext>
            </a:extLst>
          </p:cNvPr>
          <p:cNvSpPr>
            <a:spLocks noGrp="1"/>
          </p:cNvSpPr>
          <p:nvPr>
            <p:ph type="ctrTitle"/>
          </p:nvPr>
        </p:nvSpPr>
        <p:spPr>
          <a:xfrm>
            <a:off x="449451" y="2653447"/>
            <a:ext cx="11342323" cy="741627"/>
          </a:xfrm>
        </p:spPr>
        <p:txBody>
          <a:bodyPr>
            <a:noAutofit/>
          </a:bodyPr>
          <a:lstStyle/>
          <a:p>
            <a:pPr algn="l"/>
            <a:r>
              <a:rPr lang="en-GB" sz="4800" dirty="0">
                <a:latin typeface="Verdana" panose="020B0604030504040204" pitchFamily="34" charset="0"/>
                <a:ea typeface="Verdana" panose="020B0604030504040204" pitchFamily="34" charset="0"/>
                <a:cs typeface="Verdana" panose="020B0604030504040204" pitchFamily="34" charset="0"/>
              </a:rPr>
              <a:t>Maslow's Hierarchy of Needs Theory</a:t>
            </a:r>
          </a:p>
        </p:txBody>
      </p:sp>
      <p:sp>
        <p:nvSpPr>
          <p:cNvPr id="3" name="Subtitle 2">
            <a:extLst>
              <a:ext uri="{FF2B5EF4-FFF2-40B4-BE49-F238E27FC236}">
                <a16:creationId xmlns:a16="http://schemas.microsoft.com/office/drawing/2014/main" id="{F5138C4F-5ED7-4B74-B0C6-2DF6DC04F194}"/>
              </a:ext>
            </a:extLst>
          </p:cNvPr>
          <p:cNvSpPr>
            <a:spLocks noGrp="1"/>
          </p:cNvSpPr>
          <p:nvPr>
            <p:ph type="subTitle" idx="1"/>
          </p:nvPr>
        </p:nvSpPr>
        <p:spPr>
          <a:xfrm>
            <a:off x="3451706" y="4446189"/>
            <a:ext cx="4901881" cy="781770"/>
          </a:xfrm>
        </p:spPr>
        <p:txBody>
          <a:bodyPr>
            <a:noAutofit/>
          </a:bodyPr>
          <a:lstStyle/>
          <a:p>
            <a:pPr algn="l"/>
            <a:r>
              <a:rPr lang="en-US" sz="1600" i="1" dirty="0" smtClean="0">
                <a:latin typeface="Verdana" panose="020B0604030504040204" pitchFamily="34" charset="0"/>
                <a:ea typeface="Verdana" panose="020B0604030504040204" pitchFamily="34" charset="0"/>
                <a:cs typeface="Verdana" panose="020B0604030504040204" pitchFamily="34" charset="0"/>
              </a:rPr>
              <a:t>Prepared By:</a:t>
            </a:r>
          </a:p>
          <a:p>
            <a:pPr algn="l"/>
            <a:r>
              <a:rPr lang="en-US" sz="1600" i="1" dirty="0" smtClean="0">
                <a:latin typeface="Verdana" panose="020B0604030504040204" pitchFamily="34" charset="0"/>
                <a:ea typeface="Verdana" panose="020B0604030504040204" pitchFamily="34" charset="0"/>
                <a:cs typeface="Verdana" panose="020B0604030504040204" pitchFamily="34" charset="0"/>
              </a:rPr>
              <a:t>University of Phoenix</a:t>
            </a:r>
          </a:p>
          <a:p>
            <a:pPr algn="l"/>
            <a:r>
              <a:rPr lang="en-US" sz="1600" i="1" dirty="0" smtClean="0">
                <a:latin typeface="Verdana" panose="020B0604030504040204" pitchFamily="34" charset="0"/>
                <a:ea typeface="Verdana" panose="020B0604030504040204" pitchFamily="34" charset="0"/>
                <a:cs typeface="Verdana" panose="020B0604030504040204" pitchFamily="34" charset="0"/>
              </a:rPr>
              <a:t>Due Date:</a:t>
            </a:r>
          </a:p>
          <a:p>
            <a:pPr algn="l"/>
            <a:r>
              <a:rPr lang="en-US" sz="1600" i="1" dirty="0" smtClean="0">
                <a:latin typeface="Verdana" panose="020B0604030504040204" pitchFamily="34" charset="0"/>
                <a:ea typeface="Verdana" panose="020B0604030504040204" pitchFamily="34" charset="0"/>
                <a:cs typeface="Verdana" panose="020B0604030504040204" pitchFamily="34" charset="0"/>
              </a:rPr>
              <a:t>Faculty Name</a:t>
            </a:r>
            <a:endParaRPr lang="en-US" sz="1600" i="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z="1400" smtClean="0"/>
              <a:t>1</a:t>
            </a:fld>
            <a:endParaRPr lang="en-US" sz="1400" dirty="0"/>
          </a:p>
        </p:txBody>
      </p:sp>
    </p:spTree>
    <p:extLst>
      <p:ext uri="{BB962C8B-B14F-4D97-AF65-F5344CB8AC3E}">
        <p14:creationId xmlns:p14="http://schemas.microsoft.com/office/powerpoint/2010/main" val="4125624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801" y="1849213"/>
            <a:ext cx="5105794" cy="3988902"/>
          </a:xfrm>
          <a:prstGeom prst="rect">
            <a:avLst/>
          </a:prstGeom>
        </p:spPr>
      </p:pic>
      <p:sp>
        <p:nvSpPr>
          <p:cNvPr id="12" name="Title 1"/>
          <p:cNvSpPr>
            <a:spLocks noGrp="1"/>
          </p:cNvSpPr>
          <p:nvPr>
            <p:ph type="title"/>
          </p:nvPr>
        </p:nvSpPr>
        <p:spPr>
          <a:xfrm>
            <a:off x="1007760" y="321761"/>
            <a:ext cx="10389107" cy="1081705"/>
          </a:xfrm>
        </p:spPr>
        <p:txBody>
          <a:bodyPr/>
          <a:lstStyle/>
          <a:p>
            <a:pPr algn="ctr"/>
            <a:r>
              <a:rPr lang="en-GB" dirty="0" smtClean="0">
                <a:latin typeface="Verdana" panose="020B0604030504040204" pitchFamily="34" charset="0"/>
                <a:ea typeface="Verdana" panose="020B0604030504040204" pitchFamily="34" charset="0"/>
                <a:cs typeface="Verdana" panose="020B0604030504040204" pitchFamily="34" charset="0"/>
              </a:rPr>
              <a:t>Introduction </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11" name="Content Placeholder 3"/>
          <p:cNvSpPr>
            <a:spLocks noGrp="1"/>
          </p:cNvSpPr>
          <p:nvPr>
            <p:ph idx="1"/>
          </p:nvPr>
        </p:nvSpPr>
        <p:spPr>
          <a:xfrm>
            <a:off x="6189806" y="1904257"/>
            <a:ext cx="5656880" cy="3475631"/>
          </a:xfrm>
        </p:spPr>
        <p:txBody>
          <a:bodyPr>
            <a:noAutofit/>
          </a:bodyPr>
          <a:lstStyle/>
          <a:p>
            <a:pPr lvl="1">
              <a:lnSpc>
                <a:spcPct val="150000"/>
              </a:lnSpc>
              <a:buFont typeface="Wingdings" panose="05000000000000000000" pitchFamily="2" charset="2"/>
              <a:buChar char="v"/>
            </a:pPr>
            <a:r>
              <a:rPr lang="en-GB" dirty="0" smtClean="0">
                <a:latin typeface="Verdana" panose="020B0604030504040204" pitchFamily="34" charset="0"/>
                <a:ea typeface="Verdana" panose="020B0604030504040204" pitchFamily="34" charset="0"/>
                <a:cs typeface="Verdana" panose="020B0604030504040204" pitchFamily="34" charset="0"/>
              </a:rPr>
              <a:t>Abraham Maslow used the theory of hierarchy of needs to describe how human beings are motivated to satisfy five basic needs. </a:t>
            </a:r>
          </a:p>
          <a:p>
            <a:pPr lvl="1">
              <a:lnSpc>
                <a:spcPct val="150000"/>
              </a:lnSpc>
              <a:buFont typeface="Wingdings" panose="05000000000000000000" pitchFamily="2" charset="2"/>
              <a:buChar char="v"/>
            </a:pPr>
            <a:r>
              <a:rPr lang="en-GB" dirty="0" smtClean="0">
                <a:latin typeface="Verdana" panose="020B0604030504040204" pitchFamily="34" charset="0"/>
                <a:ea typeface="Verdana" panose="020B0604030504040204" pitchFamily="34" charset="0"/>
                <a:cs typeface="Verdana" panose="020B0604030504040204" pitchFamily="34" charset="0"/>
              </a:rPr>
              <a:t>Also, he believed that our behaviours are driven by various needs </a:t>
            </a:r>
          </a:p>
          <a:p>
            <a:pPr lvl="1">
              <a:lnSpc>
                <a:spcPct val="150000"/>
              </a:lnSpc>
              <a:buFont typeface="Wingdings" panose="05000000000000000000" pitchFamily="2" charset="2"/>
              <a:buChar char="v"/>
            </a:pPr>
            <a:r>
              <a:rPr lang="en-GB" dirty="0" smtClean="0">
                <a:latin typeface="Verdana" panose="020B0604030504040204" pitchFamily="34" charset="0"/>
                <a:ea typeface="Verdana" panose="020B0604030504040204" pitchFamily="34" charset="0"/>
                <a:cs typeface="Verdana" panose="020B0604030504040204" pitchFamily="34" charset="0"/>
              </a:rPr>
              <a:t>The needs are pursued in a hierarchical fashion</a:t>
            </a:r>
          </a:p>
        </p:txBody>
      </p:sp>
      <p:sp>
        <p:nvSpPr>
          <p:cNvPr id="6" name="Slide Number Placeholder 5"/>
          <p:cNvSpPr>
            <a:spLocks noGrp="1"/>
          </p:cNvSpPr>
          <p:nvPr>
            <p:ph type="sldNum" sz="quarter" idx="12"/>
          </p:nvPr>
        </p:nvSpPr>
        <p:spPr/>
        <p:txBody>
          <a:bodyPr/>
          <a:lstStyle/>
          <a:p>
            <a:fld id="{6D22F896-40B5-4ADD-8801-0D06FADFA095}" type="slidenum">
              <a:rPr lang="en-US" sz="1400" smtClean="0"/>
              <a:t>2</a:t>
            </a:fld>
            <a:endParaRPr lang="en-US" sz="1400" dirty="0"/>
          </a:p>
        </p:txBody>
      </p:sp>
    </p:spTree>
    <p:extLst>
      <p:ext uri="{BB962C8B-B14F-4D97-AF65-F5344CB8AC3E}">
        <p14:creationId xmlns:p14="http://schemas.microsoft.com/office/powerpoint/2010/main" val="215192488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latin typeface="Verdana" panose="020B0604030504040204" pitchFamily="34" charset="0"/>
                <a:ea typeface="Verdana" panose="020B0604030504040204" pitchFamily="34" charset="0"/>
                <a:cs typeface="Verdana" panose="020B0604030504040204" pitchFamily="34" charset="0"/>
              </a:rPr>
              <a:t>Physiological Needs</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p:txBody>
          <a:bodyPr>
            <a:normAutofit/>
          </a:bodyPr>
          <a:lstStyle/>
          <a:p>
            <a:pPr lvl="1">
              <a:lnSpc>
                <a:spcPct val="200000"/>
              </a:lnSpc>
              <a:buFont typeface="Wingdings" panose="05000000000000000000" pitchFamily="2" charset="2"/>
              <a:buChar char="Ø"/>
            </a:pPr>
            <a:r>
              <a:rPr lang="en-GB" dirty="0" smtClean="0">
                <a:latin typeface="Verdana" panose="020B0604030504040204" pitchFamily="34" charset="0"/>
                <a:ea typeface="Verdana" panose="020B0604030504040204" pitchFamily="34" charset="0"/>
                <a:cs typeface="Verdana" panose="020B0604030504040204" pitchFamily="34" charset="0"/>
              </a:rPr>
              <a:t>What motivates people change through their working life</a:t>
            </a:r>
          </a:p>
          <a:p>
            <a:pPr lvl="1">
              <a:lnSpc>
                <a:spcPct val="200000"/>
              </a:lnSpc>
              <a:buFont typeface="Wingdings" panose="05000000000000000000" pitchFamily="2" charset="2"/>
              <a:buChar char="Ø"/>
            </a:pPr>
            <a:r>
              <a:rPr lang="en-GB" dirty="0" smtClean="0">
                <a:latin typeface="Verdana" panose="020B0604030504040204" pitchFamily="34" charset="0"/>
                <a:ea typeface="Verdana" panose="020B0604030504040204" pitchFamily="34" charset="0"/>
                <a:cs typeface="Verdana" panose="020B0604030504040204" pitchFamily="34" charset="0"/>
              </a:rPr>
              <a:t>It is difficult to motivate employees if their basic needs are not met</a:t>
            </a:r>
          </a:p>
          <a:p>
            <a:pPr lvl="1">
              <a:lnSpc>
                <a:spcPct val="200000"/>
              </a:lnSpc>
              <a:buFont typeface="Wingdings" panose="05000000000000000000" pitchFamily="2" charset="2"/>
              <a:buChar char="Ø"/>
            </a:pPr>
            <a:r>
              <a:rPr lang="en-GB" dirty="0">
                <a:latin typeface="Verdana" panose="020B0604030504040204" pitchFamily="34" charset="0"/>
                <a:ea typeface="Verdana" panose="020B0604030504040204" pitchFamily="34" charset="0"/>
                <a:cs typeface="Verdana" panose="020B0604030504040204" pitchFamily="34" charset="0"/>
              </a:rPr>
              <a:t>For physiological needs to be met, employers need to reward their employees financially </a:t>
            </a:r>
          </a:p>
          <a:p>
            <a:pPr lvl="1">
              <a:lnSpc>
                <a:spcPct val="200000"/>
              </a:lnSpc>
              <a:buFont typeface="Wingdings" panose="05000000000000000000" pitchFamily="2" charset="2"/>
              <a:buChar char="Ø"/>
            </a:pPr>
            <a:r>
              <a:rPr lang="en-GB" dirty="0" smtClean="0">
                <a:latin typeface="Verdana" panose="020B0604030504040204" pitchFamily="34" charset="0"/>
                <a:ea typeface="Verdana" panose="020B0604030504040204" pitchFamily="34" charset="0"/>
                <a:cs typeface="Verdana" panose="020B0604030504040204" pitchFamily="34" charset="0"/>
              </a:rPr>
              <a:t>Workers start looking for other aspects to be included in their jobs once their physiological needs are met</a:t>
            </a:r>
          </a:p>
          <a:p>
            <a:pPr>
              <a:lnSpc>
                <a:spcPct val="200000"/>
              </a:lnSpc>
            </a:pPr>
            <a:endParaRPr lang="en-GB" dirty="0" smtClean="0">
              <a:latin typeface="Verdana" panose="020B0604030504040204" pitchFamily="34" charset="0"/>
              <a:ea typeface="Verdana" panose="020B0604030504040204" pitchFamily="34" charset="0"/>
              <a:cs typeface="Verdana" panose="020B0604030504040204" pitchFamily="34" charset="0"/>
            </a:endParaRPr>
          </a:p>
          <a:p>
            <a:pPr>
              <a:lnSpc>
                <a:spcPct val="200000"/>
              </a:lnSpc>
            </a:pP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277258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Verdana" panose="020B0604030504040204" pitchFamily="34" charset="0"/>
                <a:ea typeface="Verdana" panose="020B0604030504040204" pitchFamily="34" charset="0"/>
                <a:cs typeface="Verdana" panose="020B0604030504040204" pitchFamily="34" charset="0"/>
              </a:rPr>
              <a:t>Safety Needs</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p:txBody>
          <a:bodyPr>
            <a:normAutofit/>
          </a:bodyPr>
          <a:lstStyle/>
          <a:p>
            <a:pPr>
              <a:lnSpc>
                <a:spcPct val="200000"/>
              </a:lnSpc>
            </a:pPr>
            <a:r>
              <a:rPr lang="en-GB" sz="1800" dirty="0" smtClean="0">
                <a:latin typeface="Verdana" panose="020B0604030504040204" pitchFamily="34" charset="0"/>
                <a:ea typeface="Verdana" panose="020B0604030504040204" pitchFamily="34" charset="0"/>
                <a:cs typeface="Verdana" panose="020B0604030504040204" pitchFamily="34" charset="0"/>
              </a:rPr>
              <a:t>Employees need assurity of job </a:t>
            </a:r>
            <a:r>
              <a:rPr lang="en-GB" sz="1800" dirty="0">
                <a:latin typeface="Verdana" panose="020B0604030504040204" pitchFamily="34" charset="0"/>
                <a:ea typeface="Verdana" panose="020B0604030504040204" pitchFamily="34" charset="0"/>
                <a:cs typeface="Verdana" panose="020B0604030504040204" pitchFamily="34" charset="0"/>
              </a:rPr>
              <a:t>security, </a:t>
            </a:r>
            <a:r>
              <a:rPr lang="en-GB" sz="1800" dirty="0" smtClean="0">
                <a:latin typeface="Verdana" panose="020B0604030504040204" pitchFamily="34" charset="0"/>
                <a:ea typeface="Verdana" panose="020B0604030504040204" pitchFamily="34" charset="0"/>
                <a:cs typeface="Verdana" panose="020B0604030504040204" pitchFamily="34" charset="0"/>
              </a:rPr>
              <a:t>longevity</a:t>
            </a:r>
            <a:r>
              <a:rPr lang="en-GB" sz="1800" dirty="0">
                <a:latin typeface="Verdana" panose="020B0604030504040204" pitchFamily="34" charset="0"/>
                <a:ea typeface="Verdana" panose="020B0604030504040204" pitchFamily="34" charset="0"/>
                <a:cs typeface="Verdana" panose="020B0604030504040204" pitchFamily="34" charset="0"/>
              </a:rPr>
              <a:t>, </a:t>
            </a:r>
            <a:r>
              <a:rPr lang="en-GB" sz="1800" dirty="0" smtClean="0">
                <a:latin typeface="Verdana" panose="020B0604030504040204" pitchFamily="34" charset="0"/>
                <a:ea typeface="Verdana" panose="020B0604030504040204" pitchFamily="34" charset="0"/>
                <a:cs typeface="Verdana" panose="020B0604030504040204" pitchFamily="34" charset="0"/>
              </a:rPr>
              <a:t>and permanency </a:t>
            </a:r>
            <a:r>
              <a:rPr lang="en-GB" sz="1800" dirty="0">
                <a:latin typeface="Verdana" panose="020B0604030504040204" pitchFamily="34" charset="0"/>
                <a:ea typeface="Verdana" panose="020B0604030504040204" pitchFamily="34" charset="0"/>
                <a:cs typeface="Verdana" panose="020B0604030504040204" pitchFamily="34" charset="0"/>
              </a:rPr>
              <a:t>to their employment </a:t>
            </a:r>
            <a:r>
              <a:rPr lang="en-GB" sz="1800" dirty="0" smtClean="0">
                <a:latin typeface="Verdana" panose="020B0604030504040204" pitchFamily="34" charset="0"/>
                <a:ea typeface="Verdana" panose="020B0604030504040204" pitchFamily="34" charset="0"/>
                <a:cs typeface="Verdana" panose="020B0604030504040204" pitchFamily="34" charset="0"/>
              </a:rPr>
              <a:t>prospects (</a:t>
            </a:r>
            <a:r>
              <a:rPr lang="en-GB" sz="1800" dirty="0" err="1" smtClean="0">
                <a:latin typeface="Verdana" panose="020B0604030504040204" pitchFamily="34" charset="0"/>
                <a:ea typeface="Verdana" panose="020B0604030504040204" pitchFamily="34" charset="0"/>
                <a:cs typeface="Verdana" panose="020B0604030504040204" pitchFamily="34" charset="0"/>
              </a:rPr>
              <a:t>Boeree</a:t>
            </a:r>
            <a:r>
              <a:rPr lang="en-GB" sz="1800" dirty="0">
                <a:latin typeface="Verdana" panose="020B0604030504040204" pitchFamily="34" charset="0"/>
                <a:ea typeface="Verdana" panose="020B0604030504040204" pitchFamily="34" charset="0"/>
                <a:cs typeface="Verdana" panose="020B0604030504040204" pitchFamily="34" charset="0"/>
              </a:rPr>
              <a:t>, 2006</a:t>
            </a:r>
            <a:r>
              <a:rPr lang="en-GB" sz="1800" dirty="0" smtClean="0">
                <a:latin typeface="Verdana" panose="020B0604030504040204" pitchFamily="34" charset="0"/>
                <a:ea typeface="Verdana" panose="020B0604030504040204" pitchFamily="34" charset="0"/>
                <a:cs typeface="Verdana" panose="020B0604030504040204" pitchFamily="34" charset="0"/>
              </a:rPr>
              <a:t>). After their physiological needs have been met, they start considering these factors:</a:t>
            </a:r>
          </a:p>
          <a:p>
            <a:pPr lvl="1">
              <a:lnSpc>
                <a:spcPct val="200000"/>
              </a:lnSpc>
              <a:buFont typeface="Wingdings" panose="05000000000000000000" pitchFamily="2" charset="2"/>
              <a:buChar char="Ø"/>
            </a:pPr>
            <a:r>
              <a:rPr lang="en-GB" dirty="0" smtClean="0">
                <a:latin typeface="Verdana" panose="020B0604030504040204" pitchFamily="34" charset="0"/>
                <a:ea typeface="Verdana" panose="020B0604030504040204" pitchFamily="34" charset="0"/>
                <a:cs typeface="Verdana" panose="020B0604030504040204" pitchFamily="34" charset="0"/>
              </a:rPr>
              <a:t>Health benefits</a:t>
            </a:r>
          </a:p>
          <a:p>
            <a:pPr lvl="1">
              <a:lnSpc>
                <a:spcPct val="200000"/>
              </a:lnSpc>
              <a:buFont typeface="Wingdings" panose="05000000000000000000" pitchFamily="2" charset="2"/>
              <a:buChar char="Ø"/>
            </a:pPr>
            <a:r>
              <a:rPr lang="en-GB" dirty="0" smtClean="0">
                <a:latin typeface="Verdana" panose="020B0604030504040204" pitchFamily="34" charset="0"/>
                <a:ea typeface="Verdana" panose="020B0604030504040204" pitchFamily="34" charset="0"/>
                <a:cs typeface="Verdana" panose="020B0604030504040204" pitchFamily="34" charset="0"/>
              </a:rPr>
              <a:t>Pension</a:t>
            </a:r>
          </a:p>
          <a:p>
            <a:pPr lvl="1">
              <a:lnSpc>
                <a:spcPct val="200000"/>
              </a:lnSpc>
              <a:buFont typeface="Wingdings" panose="05000000000000000000" pitchFamily="2" charset="2"/>
              <a:buChar char="Ø"/>
            </a:pPr>
            <a:r>
              <a:rPr lang="en-GB" dirty="0" smtClean="0">
                <a:latin typeface="Verdana" panose="020B0604030504040204" pitchFamily="34" charset="0"/>
                <a:ea typeface="Verdana" panose="020B0604030504040204" pitchFamily="34" charset="0"/>
                <a:cs typeface="Verdana" panose="020B0604030504040204" pitchFamily="34" charset="0"/>
              </a:rPr>
              <a:t>Safety in the working environment </a:t>
            </a:r>
          </a:p>
          <a:p>
            <a:pPr marL="0" indent="0">
              <a:lnSpc>
                <a:spcPct val="200000"/>
              </a:lnSpc>
              <a:buNone/>
            </a:pPr>
            <a:endParaRPr lang="en-GB"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z="1400" smtClean="0"/>
              <a:t>4</a:t>
            </a:fld>
            <a:endParaRPr lang="en-US" sz="1400" dirty="0"/>
          </a:p>
        </p:txBody>
      </p:sp>
    </p:spTree>
    <p:extLst>
      <p:ext uri="{BB962C8B-B14F-4D97-AF65-F5344CB8AC3E}">
        <p14:creationId xmlns:p14="http://schemas.microsoft.com/office/powerpoint/2010/main" val="203813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Verdana" panose="020B0604030504040204" pitchFamily="34" charset="0"/>
                <a:ea typeface="Verdana" panose="020B0604030504040204" pitchFamily="34" charset="0"/>
                <a:cs typeface="Verdana" panose="020B0604030504040204" pitchFamily="34" charset="0"/>
              </a:rPr>
              <a:t>Social Needs</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p:txBody>
          <a:bodyPr>
            <a:noAutofit/>
          </a:bodyPr>
          <a:lstStyle/>
          <a:p>
            <a:pPr marL="0" indent="0">
              <a:lnSpc>
                <a:spcPct val="200000"/>
              </a:lnSpc>
              <a:buNone/>
            </a:pPr>
            <a:r>
              <a:rPr lang="en-GB" sz="1800" dirty="0" smtClean="0">
                <a:latin typeface="Verdana" panose="020B0604030504040204" pitchFamily="34" charset="0"/>
                <a:ea typeface="Verdana" panose="020B0604030504040204" pitchFamily="34" charset="0"/>
                <a:cs typeface="Verdana" panose="020B0604030504040204" pitchFamily="34" charset="0"/>
              </a:rPr>
              <a:t>Social needs may include things like:</a:t>
            </a:r>
          </a:p>
          <a:p>
            <a:pPr lvl="2">
              <a:lnSpc>
                <a:spcPct val="200000"/>
              </a:lnSpc>
              <a:buFont typeface="Wingdings" panose="05000000000000000000" pitchFamily="2" charset="2"/>
              <a:buChar char="v"/>
            </a:pPr>
            <a:r>
              <a:rPr lang="en-GB" sz="1800" dirty="0" smtClean="0">
                <a:latin typeface="Verdana" panose="020B0604030504040204" pitchFamily="34" charset="0"/>
                <a:ea typeface="Verdana" panose="020B0604030504040204" pitchFamily="34" charset="0"/>
                <a:cs typeface="Verdana" panose="020B0604030504040204" pitchFamily="34" charset="0"/>
              </a:rPr>
              <a:t>Team Working</a:t>
            </a:r>
          </a:p>
          <a:p>
            <a:pPr lvl="2">
              <a:lnSpc>
                <a:spcPct val="200000"/>
              </a:lnSpc>
              <a:buFont typeface="Wingdings" panose="05000000000000000000" pitchFamily="2" charset="2"/>
              <a:buChar char="v"/>
            </a:pPr>
            <a:r>
              <a:rPr lang="en-GB" sz="1800" dirty="0" smtClean="0">
                <a:latin typeface="Verdana" panose="020B0604030504040204" pitchFamily="34" charset="0"/>
                <a:ea typeface="Verdana" panose="020B0604030504040204" pitchFamily="34" charset="0"/>
                <a:cs typeface="Verdana" panose="020B0604030504040204" pitchFamily="34" charset="0"/>
              </a:rPr>
              <a:t>Collaboration </a:t>
            </a:r>
          </a:p>
          <a:p>
            <a:pPr lvl="2">
              <a:lnSpc>
                <a:spcPct val="200000"/>
              </a:lnSpc>
              <a:buFont typeface="Wingdings" panose="05000000000000000000" pitchFamily="2" charset="2"/>
              <a:buChar char="v"/>
            </a:pPr>
            <a:r>
              <a:rPr lang="en-GB" sz="1800" dirty="0" smtClean="0">
                <a:latin typeface="Verdana" panose="020B0604030504040204" pitchFamily="34" charset="0"/>
                <a:ea typeface="Verdana" panose="020B0604030504040204" pitchFamily="34" charset="0"/>
                <a:cs typeface="Verdana" panose="020B0604030504040204" pitchFamily="34" charset="0"/>
              </a:rPr>
              <a:t>For group ethos</a:t>
            </a:r>
          </a:p>
          <a:p>
            <a:pPr lvl="2">
              <a:lnSpc>
                <a:spcPct val="200000"/>
              </a:lnSpc>
              <a:buFont typeface="Wingdings" panose="05000000000000000000" pitchFamily="2" charset="2"/>
              <a:buChar char="v"/>
            </a:pPr>
            <a:r>
              <a:rPr lang="en-GB" sz="1800" dirty="0" smtClean="0">
                <a:latin typeface="Verdana" panose="020B0604030504040204" pitchFamily="34" charset="0"/>
                <a:ea typeface="Verdana" panose="020B0604030504040204" pitchFamily="34" charset="0"/>
                <a:cs typeface="Verdana" panose="020B0604030504040204" pitchFamily="34" charset="0"/>
              </a:rPr>
              <a:t>Being involved in a greater organization</a:t>
            </a:r>
          </a:p>
          <a:p>
            <a:pPr lvl="2">
              <a:lnSpc>
                <a:spcPct val="200000"/>
              </a:lnSpc>
              <a:buFont typeface="Wingdings" panose="05000000000000000000" pitchFamily="2" charset="2"/>
              <a:buChar char="v"/>
            </a:pPr>
            <a:r>
              <a:rPr lang="en-GB" sz="1800" dirty="0" smtClean="0">
                <a:latin typeface="Verdana" panose="020B0604030504040204" pitchFamily="34" charset="0"/>
                <a:ea typeface="Verdana" panose="020B0604030504040204" pitchFamily="34" charset="0"/>
                <a:cs typeface="Verdana" panose="020B0604030504040204" pitchFamily="34" charset="0"/>
              </a:rPr>
              <a:t>Seeing the working place as a place to socialize</a:t>
            </a:r>
          </a:p>
          <a:p>
            <a:pPr>
              <a:lnSpc>
                <a:spcPct val="200000"/>
              </a:lnSpc>
            </a:pPr>
            <a:endParaRPr lang="en-GB"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z="1400" smtClean="0"/>
              <a:t>5</a:t>
            </a:fld>
            <a:endParaRPr lang="en-US" sz="1400" dirty="0"/>
          </a:p>
        </p:txBody>
      </p:sp>
    </p:spTree>
    <p:extLst>
      <p:ext uri="{BB962C8B-B14F-4D97-AF65-F5344CB8AC3E}">
        <p14:creationId xmlns:p14="http://schemas.microsoft.com/office/powerpoint/2010/main" val="194807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Esteem Needs</a:t>
            </a:r>
            <a:endParaRPr lang="en-GB" dirty="0"/>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Employees want to feel like they are achieving something and are recognized for doing a good job (</a:t>
            </a:r>
            <a:r>
              <a:rPr lang="en-GB" sz="1800" dirty="0">
                <a:latin typeface="Verdana" panose="020B0604030504040204" pitchFamily="34" charset="0"/>
                <a:ea typeface="Verdana" panose="020B0604030504040204" pitchFamily="34" charset="0"/>
                <a:cs typeface="Verdana" panose="020B0604030504040204" pitchFamily="34" charset="0"/>
              </a:rPr>
              <a:t>Rouse, </a:t>
            </a:r>
            <a:r>
              <a:rPr lang="en-GB" sz="1800" dirty="0" smtClean="0">
                <a:latin typeface="Verdana" panose="020B0604030504040204" pitchFamily="34" charset="0"/>
                <a:ea typeface="Verdana" panose="020B0604030504040204" pitchFamily="34" charset="0"/>
                <a:cs typeface="Verdana" panose="020B0604030504040204" pitchFamily="34" charset="0"/>
              </a:rPr>
              <a:t>2004</a:t>
            </a:r>
            <a:r>
              <a:rPr lang="en-GB" sz="1800" dirty="0">
                <a:latin typeface="Verdana" panose="020B0604030504040204" pitchFamily="34" charset="0"/>
                <a:ea typeface="Verdana" panose="020B0604030504040204" pitchFamily="34" charset="0"/>
                <a:cs typeface="Verdana" panose="020B0604030504040204" pitchFamily="34" charset="0"/>
              </a:rPr>
              <a:t>). </a:t>
            </a:r>
            <a:endParaRPr lang="en-GB" sz="1800" dirty="0" smtClean="0">
              <a:latin typeface="Verdana" panose="020B0604030504040204" pitchFamily="34" charset="0"/>
              <a:ea typeface="Verdana" panose="020B0604030504040204" pitchFamily="34" charset="0"/>
              <a:cs typeface="Verdana" panose="020B0604030504040204" pitchFamily="34" charset="0"/>
            </a:endParaRPr>
          </a:p>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Organizations need to be conscious of these needs by: </a:t>
            </a:r>
          </a:p>
          <a:p>
            <a:pPr lvl="2">
              <a:lnSpc>
                <a:spcPct val="200000"/>
              </a:lnSpc>
              <a:buFont typeface="Wingdings" panose="05000000000000000000" pitchFamily="2" charset="2"/>
              <a:buChar char="ü"/>
            </a:pPr>
            <a:r>
              <a:rPr lang="en-GB" sz="1800" dirty="0" smtClean="0">
                <a:latin typeface="Verdana" panose="020B0604030504040204" pitchFamily="34" charset="0"/>
                <a:ea typeface="Verdana" panose="020B0604030504040204" pitchFamily="34" charset="0"/>
                <a:cs typeface="Verdana" panose="020B0604030504040204" pitchFamily="34" charset="0"/>
              </a:rPr>
              <a:t>Praising their employees</a:t>
            </a:r>
          </a:p>
          <a:p>
            <a:pPr lvl="2">
              <a:lnSpc>
                <a:spcPct val="200000"/>
              </a:lnSpc>
              <a:buFont typeface="Wingdings" panose="05000000000000000000" pitchFamily="2" charset="2"/>
              <a:buChar char="ü"/>
            </a:pPr>
            <a:r>
              <a:rPr lang="en-GB" sz="1800" dirty="0" smtClean="0">
                <a:latin typeface="Verdana" panose="020B0604030504040204" pitchFamily="34" charset="0"/>
                <a:ea typeface="Verdana" panose="020B0604030504040204" pitchFamily="34" charset="0"/>
                <a:cs typeface="Verdana" panose="020B0604030504040204" pitchFamily="34" charset="0"/>
              </a:rPr>
              <a:t>Creating opportunities for rewards for employee’s hard work through promotions, career progression</a:t>
            </a:r>
          </a:p>
          <a:p>
            <a:pPr>
              <a:lnSpc>
                <a:spcPct val="200000"/>
              </a:lnSpc>
            </a:pPr>
            <a:endParaRPr lang="en-GB"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z="1400" smtClean="0"/>
              <a:t>6</a:t>
            </a:fld>
            <a:endParaRPr lang="en-US" sz="1400" dirty="0"/>
          </a:p>
        </p:txBody>
      </p:sp>
    </p:spTree>
    <p:extLst>
      <p:ext uri="{BB962C8B-B14F-4D97-AF65-F5344CB8AC3E}">
        <p14:creationId xmlns:p14="http://schemas.microsoft.com/office/powerpoint/2010/main" val="526321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Verdana" panose="020B0604030504040204" pitchFamily="34" charset="0"/>
                <a:ea typeface="Verdana" panose="020B0604030504040204" pitchFamily="34" charset="0"/>
                <a:cs typeface="Verdana" panose="020B0604030504040204" pitchFamily="34" charset="0"/>
              </a:rPr>
              <a:t>Self-Actualization</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p:txBody>
          <a:bodyPr>
            <a:noAutofit/>
          </a:bodyPr>
          <a:lstStyle/>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People has the desire to reach their full potential in their career</a:t>
            </a:r>
          </a:p>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Employees who reach the fourth level will always go further to looking for the fifth level as their source of motivation. This is because:</a:t>
            </a:r>
          </a:p>
          <a:p>
            <a:pPr lvl="2">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They will never feel like they have really achieved their full potential </a:t>
            </a:r>
          </a:p>
          <a:p>
            <a:pPr lvl="2">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They will always be looking for that extra challenge or goal </a:t>
            </a:r>
          </a:p>
          <a:p>
            <a:pPr>
              <a:lnSpc>
                <a:spcPct val="200000"/>
              </a:lnSpc>
              <a:buFont typeface="Wingdings" panose="05000000000000000000" pitchFamily="2" charset="2"/>
              <a:buChar char="Ø"/>
            </a:pPr>
            <a:endParaRPr lang="en-GB" sz="1800" dirty="0" smtClean="0">
              <a:latin typeface="Verdana" panose="020B0604030504040204" pitchFamily="34" charset="0"/>
              <a:ea typeface="Verdana" panose="020B0604030504040204" pitchFamily="34" charset="0"/>
              <a:cs typeface="Verdana" panose="020B0604030504040204" pitchFamily="34" charset="0"/>
            </a:endParaRPr>
          </a:p>
          <a:p>
            <a:pPr marL="0" indent="0">
              <a:lnSpc>
                <a:spcPct val="200000"/>
              </a:lnSpc>
              <a:buNone/>
            </a:pPr>
            <a:r>
              <a:rPr lang="en-GB" sz="1800" dirty="0" smtClean="0">
                <a:latin typeface="Verdana" panose="020B0604030504040204" pitchFamily="34" charset="0"/>
                <a:ea typeface="Verdana" panose="020B0604030504040204" pitchFamily="34" charset="0"/>
                <a:cs typeface="Verdana" panose="020B0604030504040204" pitchFamily="34" charset="0"/>
              </a:rPr>
              <a:t> </a:t>
            </a:r>
            <a:endParaRPr lang="en-GB"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z="1400" smtClean="0"/>
              <a:t>7</a:t>
            </a:fld>
            <a:endParaRPr lang="en-US" sz="1400" dirty="0"/>
          </a:p>
        </p:txBody>
      </p:sp>
    </p:spTree>
    <p:extLst>
      <p:ext uri="{BB962C8B-B14F-4D97-AF65-F5344CB8AC3E}">
        <p14:creationId xmlns:p14="http://schemas.microsoft.com/office/powerpoint/2010/main" val="216245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Verdana" panose="020B0604030504040204" pitchFamily="34" charset="0"/>
                <a:ea typeface="Verdana" panose="020B0604030504040204" pitchFamily="34" charset="0"/>
                <a:cs typeface="Verdana" panose="020B0604030504040204" pitchFamily="34" charset="0"/>
              </a:rPr>
              <a:t>How to use Maslow Theory?</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As an assessment tool, I would use the theory to evaluate personal needs so I can know what to do to achieve my long-term goals</a:t>
            </a:r>
          </a:p>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Also, I would use the hierarchy as a guideline for developing a list of things I need to do to move up my career ladder</a:t>
            </a:r>
          </a:p>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As an employer, I would use the theory in decision making especially when there is a difficult decision that has to be made such as staff reduction</a:t>
            </a:r>
          </a:p>
          <a:p>
            <a:pPr>
              <a:lnSpc>
                <a:spcPct val="200000"/>
              </a:lnSpc>
            </a:pPr>
            <a:endParaRPr lang="en-GB"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1449687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Verdana" panose="020B0604030504040204" pitchFamily="34" charset="0"/>
                <a:ea typeface="Verdana" panose="020B0604030504040204" pitchFamily="34" charset="0"/>
                <a:cs typeface="Verdana" panose="020B0604030504040204" pitchFamily="34" charset="0"/>
              </a:rPr>
              <a:t>Humanistic </a:t>
            </a:r>
            <a:r>
              <a:rPr lang="en-GB" dirty="0">
                <a:latin typeface="Verdana" panose="020B0604030504040204" pitchFamily="34" charset="0"/>
                <a:ea typeface="Verdana" panose="020B0604030504040204" pitchFamily="34" charset="0"/>
                <a:cs typeface="Verdana" panose="020B0604030504040204" pitchFamily="34" charset="0"/>
              </a:rPr>
              <a:t>P</a:t>
            </a:r>
            <a:r>
              <a:rPr lang="en-GB" dirty="0" smtClean="0">
                <a:latin typeface="Verdana" panose="020B0604030504040204" pitchFamily="34" charset="0"/>
                <a:ea typeface="Verdana" panose="020B0604030504040204" pitchFamily="34" charset="0"/>
                <a:cs typeface="Verdana" panose="020B0604030504040204" pitchFamily="34" charset="0"/>
              </a:rPr>
              <a:t>erspective </a:t>
            </a:r>
            <a:r>
              <a:rPr lang="en-GB" dirty="0">
                <a:latin typeface="Verdana" panose="020B0604030504040204" pitchFamily="34" charset="0"/>
                <a:ea typeface="Verdana" panose="020B0604030504040204" pitchFamily="34" charset="0"/>
                <a:cs typeface="Verdana" panose="020B0604030504040204" pitchFamily="34" charset="0"/>
              </a:rPr>
              <a:t>of </a:t>
            </a:r>
            <a:r>
              <a:rPr lang="en-GB" dirty="0" smtClean="0">
                <a:latin typeface="Verdana" panose="020B0604030504040204" pitchFamily="34" charset="0"/>
                <a:ea typeface="Verdana" panose="020B0604030504040204" pitchFamily="34" charset="0"/>
                <a:cs typeface="Verdana" panose="020B0604030504040204" pitchFamily="34" charset="0"/>
              </a:rPr>
              <a:t>Personality </a:t>
            </a:r>
            <a:r>
              <a:rPr lang="en-GB" dirty="0">
                <a:latin typeface="Verdana" panose="020B0604030504040204" pitchFamily="34" charset="0"/>
                <a:ea typeface="Verdana" panose="020B0604030504040204" pitchFamily="34" charset="0"/>
                <a:cs typeface="Verdana" panose="020B0604030504040204" pitchFamily="34" charset="0"/>
              </a:rPr>
              <a:t>D</a:t>
            </a:r>
            <a:r>
              <a:rPr lang="en-GB" dirty="0" smtClean="0">
                <a:latin typeface="Verdana" panose="020B0604030504040204" pitchFamily="34" charset="0"/>
                <a:ea typeface="Verdana" panose="020B0604030504040204" pitchFamily="34" charset="0"/>
                <a:cs typeface="Verdana" panose="020B0604030504040204" pitchFamily="34" charset="0"/>
              </a:rPr>
              <a:t>evelopment</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66482" y="1954222"/>
            <a:ext cx="10058400" cy="4023360"/>
          </a:xfrm>
        </p:spPr>
        <p:txBody>
          <a:bodyPr>
            <a:noAutofit/>
          </a:bodyPr>
          <a:lstStyle/>
          <a:p>
            <a:pPr>
              <a:lnSpc>
                <a:spcPct val="200000"/>
              </a:lnSpc>
            </a:pPr>
            <a:r>
              <a:rPr lang="en-GB" sz="1800" dirty="0" smtClean="0">
                <a:latin typeface="Verdana" panose="020B0604030504040204" pitchFamily="34" charset="0"/>
                <a:ea typeface="Verdana" panose="020B0604030504040204" pitchFamily="34" charset="0"/>
                <a:cs typeface="Verdana" panose="020B0604030504040204" pitchFamily="34" charset="0"/>
              </a:rPr>
              <a:t>If an individual reaches the highest level of need (self-actualization), then he/she has reached his full potential. Such persons are:</a:t>
            </a:r>
          </a:p>
          <a:p>
            <a:pPr lvl="1">
              <a:lnSpc>
                <a:spcPct val="200000"/>
              </a:lnSpc>
              <a:buFont typeface="Wingdings" panose="05000000000000000000" pitchFamily="2" charset="2"/>
              <a:buChar char="q"/>
            </a:pPr>
            <a:r>
              <a:rPr lang="en-GB" dirty="0" smtClean="0">
                <a:latin typeface="Verdana" panose="020B0604030504040204" pitchFamily="34" charset="0"/>
                <a:ea typeface="Verdana" panose="020B0604030504040204" pitchFamily="34" charset="0"/>
                <a:cs typeface="Verdana" panose="020B0604030504040204" pitchFamily="34" charset="0"/>
              </a:rPr>
              <a:t>Healthy and demonstrate their optimal functioning </a:t>
            </a:r>
          </a:p>
          <a:p>
            <a:pPr lvl="1">
              <a:lnSpc>
                <a:spcPct val="200000"/>
              </a:lnSpc>
              <a:buFont typeface="Wingdings" panose="05000000000000000000" pitchFamily="2" charset="2"/>
              <a:buChar char="q"/>
            </a:pPr>
            <a:r>
              <a:rPr lang="en-GB" dirty="0" smtClean="0">
                <a:latin typeface="Verdana" panose="020B0604030504040204" pitchFamily="34" charset="0"/>
                <a:ea typeface="Verdana" panose="020B0604030504040204" pitchFamily="34" charset="0"/>
                <a:cs typeface="Verdana" panose="020B0604030504040204" pitchFamily="34" charset="0"/>
              </a:rPr>
              <a:t>Has a great sense of awareness</a:t>
            </a:r>
          </a:p>
          <a:p>
            <a:pPr lvl="1">
              <a:lnSpc>
                <a:spcPct val="200000"/>
              </a:lnSpc>
              <a:buFont typeface="Wingdings" panose="05000000000000000000" pitchFamily="2" charset="2"/>
              <a:buChar char="q"/>
            </a:pPr>
            <a:r>
              <a:rPr lang="en-GB" dirty="0" smtClean="0">
                <a:latin typeface="Verdana" panose="020B0604030504040204" pitchFamily="34" charset="0"/>
                <a:ea typeface="Verdana" panose="020B0604030504040204" pitchFamily="34" charset="0"/>
                <a:cs typeface="Verdana" panose="020B0604030504040204" pitchFamily="34" charset="0"/>
              </a:rPr>
              <a:t>Maintain constant enjoyment in life</a:t>
            </a:r>
          </a:p>
          <a:p>
            <a:pPr lvl="1">
              <a:lnSpc>
                <a:spcPct val="200000"/>
              </a:lnSpc>
              <a:buFont typeface="Wingdings" panose="05000000000000000000" pitchFamily="2" charset="2"/>
              <a:buChar char="q"/>
            </a:pPr>
            <a:r>
              <a:rPr lang="en-GB" dirty="0" smtClean="0">
                <a:latin typeface="Verdana" panose="020B0604030504040204" pitchFamily="34" charset="0"/>
                <a:ea typeface="Verdana" panose="020B0604030504040204" pitchFamily="34" charset="0"/>
                <a:cs typeface="Verdana" panose="020B0604030504040204" pitchFamily="34" charset="0"/>
              </a:rPr>
              <a:t>They know how to problem-solve</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2907238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Verdana" panose="020B0604030504040204" pitchFamily="34" charset="0"/>
                <a:ea typeface="Verdana" panose="020B0604030504040204" pitchFamily="34" charset="0"/>
                <a:cs typeface="Verdana" panose="020B0604030504040204" pitchFamily="34" charset="0"/>
              </a:rPr>
              <a:t>Conclusion</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p:txBody>
          <a:bodyPr>
            <a:noAutofit/>
          </a:bodyPr>
          <a:lstStyle/>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When one need is met people always desire something else. </a:t>
            </a:r>
            <a:r>
              <a:rPr lang="en-GB" sz="1800" dirty="0" smtClean="0">
                <a:latin typeface="Verdana" panose="020B0604030504040204" pitchFamily="34" charset="0"/>
                <a:ea typeface="Verdana" panose="020B0604030504040204" pitchFamily="34" charset="0"/>
                <a:cs typeface="Verdana" panose="020B0604030504040204" pitchFamily="34" charset="0"/>
              </a:rPr>
              <a:t>Employers need to understand that Maslow’s theory is always working in the background. It is something that ends when all needs are met and, therefore, should be viewed as an ongoing obligation. </a:t>
            </a:r>
          </a:p>
          <a:p>
            <a:pPr>
              <a:lnSpc>
                <a:spcPct val="200000"/>
              </a:lnSpc>
              <a:buFont typeface="Wingdings" panose="05000000000000000000" pitchFamily="2" charset="2"/>
              <a:buChar char="Ø"/>
            </a:pPr>
            <a:r>
              <a:rPr lang="en-GB" sz="1800" dirty="0" smtClean="0">
                <a:latin typeface="Verdana" panose="020B0604030504040204" pitchFamily="34" charset="0"/>
                <a:ea typeface="Verdana" panose="020B0604030504040204" pitchFamily="34" charset="0"/>
                <a:cs typeface="Verdana" panose="020B0604030504040204" pitchFamily="34" charset="0"/>
              </a:rPr>
              <a:t>Also, when assessing different ways to motivate employees, employers need to know that employees will always evaluate how well your organization’s objectives align with their needs. If there are strategies that seek to take away any of their core needs, such a strategy will be deemed as undesired and they will resist it. </a:t>
            </a:r>
          </a:p>
          <a:p>
            <a:pPr marL="0" indent="0">
              <a:lnSpc>
                <a:spcPct val="200000"/>
              </a:lnSpc>
              <a:buNone/>
            </a:pPr>
            <a:endParaRPr lang="en-GB"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71049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latin typeface="Verdana" panose="020B0604030504040204" pitchFamily="34" charset="0"/>
                <a:ea typeface="Verdana" panose="020B0604030504040204" pitchFamily="34" charset="0"/>
                <a:cs typeface="Verdana" panose="020B0604030504040204" pitchFamily="34" charset="0"/>
              </a:rPr>
              <a:t>References</a:t>
            </a:r>
            <a:endParaRPr lang="en-GB"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p:txBody>
          <a:bodyPr/>
          <a:lstStyle/>
          <a:p>
            <a:pPr marL="288000" indent="-288000">
              <a:lnSpc>
                <a:spcPct val="100000"/>
              </a:lnSpc>
            </a:pPr>
            <a:r>
              <a:rPr lang="en-GB" dirty="0" err="1">
                <a:latin typeface="Verdana" panose="020B0604030504040204" pitchFamily="34" charset="0"/>
                <a:ea typeface="Verdana" panose="020B0604030504040204" pitchFamily="34" charset="0"/>
                <a:cs typeface="Verdana" panose="020B0604030504040204" pitchFamily="34" charset="0"/>
              </a:rPr>
              <a:t>Boeree</a:t>
            </a:r>
            <a:r>
              <a:rPr lang="en-GB" dirty="0">
                <a:latin typeface="Verdana" panose="020B0604030504040204" pitchFamily="34" charset="0"/>
                <a:ea typeface="Verdana" panose="020B0604030504040204" pitchFamily="34" charset="0"/>
                <a:cs typeface="Verdana" panose="020B0604030504040204" pitchFamily="34" charset="0"/>
              </a:rPr>
              <a:t>, C. G. (2006). Abraham Maslow: 1908-1970. </a:t>
            </a:r>
            <a:r>
              <a:rPr lang="en-GB" i="1" dirty="0">
                <a:latin typeface="Verdana" panose="020B0604030504040204" pitchFamily="34" charset="0"/>
                <a:ea typeface="Verdana" panose="020B0604030504040204" pitchFamily="34" charset="0"/>
                <a:cs typeface="Verdana" panose="020B0604030504040204" pitchFamily="34" charset="0"/>
              </a:rPr>
              <a:t>Personality theories</a:t>
            </a:r>
            <a:r>
              <a:rPr lang="en-GB" dirty="0">
                <a:latin typeface="Verdana" panose="020B0604030504040204" pitchFamily="34" charset="0"/>
                <a:ea typeface="Verdana" panose="020B0604030504040204" pitchFamily="34" charset="0"/>
                <a:cs typeface="Verdana" panose="020B0604030504040204" pitchFamily="34" charset="0"/>
              </a:rPr>
              <a:t>, </a:t>
            </a:r>
            <a:r>
              <a:rPr lang="en-GB" i="1" dirty="0">
                <a:latin typeface="Verdana" panose="020B0604030504040204" pitchFamily="34" charset="0"/>
                <a:ea typeface="Verdana" panose="020B0604030504040204" pitchFamily="34" charset="0"/>
                <a:cs typeface="Verdana" panose="020B0604030504040204" pitchFamily="34" charset="0"/>
              </a:rPr>
              <a:t>11</a:t>
            </a:r>
            <a:r>
              <a:rPr lang="en-GB" dirty="0" smtClean="0">
                <a:latin typeface="Verdana" panose="020B0604030504040204" pitchFamily="34" charset="0"/>
                <a:ea typeface="Verdana" panose="020B0604030504040204" pitchFamily="34" charset="0"/>
                <a:cs typeface="Verdana" panose="020B0604030504040204" pitchFamily="34" charset="0"/>
              </a:rPr>
              <a:t>.</a:t>
            </a:r>
          </a:p>
          <a:p>
            <a:pPr marL="288000" indent="-288000">
              <a:lnSpc>
                <a:spcPct val="100000"/>
              </a:lnSpc>
            </a:pPr>
            <a:r>
              <a:rPr lang="en-GB" dirty="0">
                <a:latin typeface="Verdana" panose="020B0604030504040204" pitchFamily="34" charset="0"/>
                <a:ea typeface="Verdana" panose="020B0604030504040204" pitchFamily="34" charset="0"/>
                <a:cs typeface="Verdana" panose="020B0604030504040204" pitchFamily="34" charset="0"/>
              </a:rPr>
              <a:t>Rouse, K. A. G. (2004). Beyond Maslow's Hierarchy of Needs: What Do People Strive For?. </a:t>
            </a:r>
            <a:r>
              <a:rPr lang="en-GB" i="1" dirty="0" smtClean="0">
                <a:latin typeface="Verdana" panose="020B0604030504040204" pitchFamily="34" charset="0"/>
                <a:ea typeface="Verdana" panose="020B0604030504040204" pitchFamily="34" charset="0"/>
                <a:cs typeface="Verdana" panose="020B0604030504040204" pitchFamily="34" charset="0"/>
              </a:rPr>
              <a:t>Performance </a:t>
            </a:r>
            <a:r>
              <a:rPr lang="en-GB" i="1" dirty="0">
                <a:latin typeface="Verdana" panose="020B0604030504040204" pitchFamily="34" charset="0"/>
                <a:ea typeface="Verdana" panose="020B0604030504040204" pitchFamily="34" charset="0"/>
                <a:cs typeface="Verdana" panose="020B0604030504040204" pitchFamily="34" charset="0"/>
              </a:rPr>
              <a:t>Improvement</a:t>
            </a:r>
            <a:r>
              <a:rPr lang="en-GB" dirty="0">
                <a:latin typeface="Verdana" panose="020B0604030504040204" pitchFamily="34" charset="0"/>
                <a:ea typeface="Verdana" panose="020B0604030504040204" pitchFamily="34" charset="0"/>
                <a:cs typeface="Verdana" panose="020B0604030504040204" pitchFamily="34" charset="0"/>
              </a:rPr>
              <a:t>, </a:t>
            </a:r>
            <a:r>
              <a:rPr lang="en-GB" i="1" dirty="0">
                <a:latin typeface="Verdana" panose="020B0604030504040204" pitchFamily="34" charset="0"/>
                <a:ea typeface="Verdana" panose="020B0604030504040204" pitchFamily="34" charset="0"/>
                <a:cs typeface="Verdana" panose="020B0604030504040204" pitchFamily="34" charset="0"/>
              </a:rPr>
              <a:t>43</a:t>
            </a:r>
            <a:r>
              <a:rPr lang="en-GB" dirty="0">
                <a:latin typeface="Verdana" panose="020B0604030504040204" pitchFamily="34" charset="0"/>
                <a:ea typeface="Verdana" panose="020B0604030504040204" pitchFamily="34" charset="0"/>
                <a:cs typeface="Verdana" panose="020B0604030504040204" pitchFamily="34" charset="0"/>
              </a:rPr>
              <a:t>(10), 27.</a:t>
            </a:r>
            <a:endParaRPr lang="en-GB" i="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397665920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38766F-4A4C-4A97-A586-D473DB738966}">
  <ds:schemaRefs>
    <ds:schemaRef ds:uri="http://purl.org/dc/elements/1.1/"/>
    <ds:schemaRef ds:uri="16c05727-aa75-4e4a-9b5f-8a80a1165891"/>
    <ds:schemaRef ds:uri="http://schemas.microsoft.com/office/infopath/2007/PartnerControls"/>
    <ds:schemaRef ds:uri="http://purl.org/dc/terms/"/>
    <ds:schemaRef ds:uri="http://schemas.microsoft.com/office/2006/metadata/properties"/>
    <ds:schemaRef ds:uri="http://schemas.openxmlformats.org/package/2006/metadata/core-properties"/>
    <ds:schemaRef ds:uri="http://schemas.microsoft.com/office/2006/documentManagement/type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209D4EA3-187B-4130-8E4D-A4F81F967848}">
  <ds:schemaRefs>
    <ds:schemaRef ds:uri="http://schemas.microsoft.com/sharepoint/v3/contenttype/forms"/>
  </ds:schemaRefs>
</ds:datastoreItem>
</file>

<file path=customXml/itemProps3.xml><?xml version="1.0" encoding="utf-8"?>
<ds:datastoreItem xmlns:ds="http://schemas.openxmlformats.org/officeDocument/2006/customXml" ds:itemID="{A15A3BA9-6D02-4532-AB7C-88A97C6EE2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1382</Words>
  <Application>Microsoft Office PowerPoint</Application>
  <PresentationFormat>Widescreen</PresentationFormat>
  <Paragraphs>84</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Calibri Light</vt:lpstr>
      <vt:lpstr>Verdana</vt:lpstr>
      <vt:lpstr>Wingdings</vt:lpstr>
      <vt:lpstr>Retrospect</vt:lpstr>
      <vt:lpstr>Maslow's Hierarchy of Needs Theory</vt:lpstr>
      <vt:lpstr>Introduction </vt:lpstr>
      <vt:lpstr>Physiological Needs</vt:lpstr>
      <vt:lpstr>Safety Needs</vt:lpstr>
      <vt:lpstr>Social Needs</vt:lpstr>
      <vt:lpstr>Esteem Needs</vt:lpstr>
      <vt:lpstr>Self-Actualization</vt:lpstr>
      <vt:lpstr>How to use Maslow Theory?</vt:lpstr>
      <vt:lpstr>Humanistic Perspective of Personality Development</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2020-10-15T10:35:41Z</dcterms:created>
  <dcterms:modified xsi:type="dcterms:W3CDTF">2020-10-18T13:56:12Z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